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86" r:id="rId3"/>
    <p:sldId id="280" r:id="rId4"/>
    <p:sldId id="279" r:id="rId5"/>
    <p:sldId id="257" r:id="rId6"/>
    <p:sldId id="272" r:id="rId7"/>
    <p:sldId id="273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81" r:id="rId18"/>
    <p:sldId id="267" r:id="rId19"/>
    <p:sldId id="268" r:id="rId20"/>
    <p:sldId id="269" r:id="rId21"/>
    <p:sldId id="274" r:id="rId22"/>
    <p:sldId id="275" r:id="rId23"/>
    <p:sldId id="276" r:id="rId24"/>
    <p:sldId id="277" r:id="rId25"/>
    <p:sldId id="278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1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81CFB-A87F-4CAA-955B-58864D186B1B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26468-E290-4A69-A25B-B92735DE6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939784"/>
          </a:xfrm>
        </p:spPr>
        <p:txBody>
          <a:bodyPr>
            <a:prstTxWarp prst="textStop">
              <a:avLst/>
            </a:prstTxWarp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Татар </a:t>
            </a:r>
            <a:r>
              <a:rPr lang="ru-RU" sz="2400" dirty="0" err="1" smtClean="0">
                <a:solidFill>
                  <a:srgbClr val="FF0000"/>
                </a:solidFill>
              </a:rPr>
              <a:t>халык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tt-RU" sz="2400" dirty="0" smtClean="0">
                <a:solidFill>
                  <a:srgbClr val="FF0000"/>
                </a:solidFill>
              </a:rPr>
              <a:t>бәйрәмнәре аша балаларга </a:t>
            </a:r>
            <a:br>
              <a:rPr lang="tt-RU" sz="2400" dirty="0" smtClean="0">
                <a:solidFill>
                  <a:srgbClr val="FF0000"/>
                </a:solidFill>
              </a:rPr>
            </a:br>
            <a:r>
              <a:rPr lang="tt-RU" sz="2400" dirty="0" smtClean="0">
                <a:solidFill>
                  <a:srgbClr val="FF0000"/>
                </a:solidFill>
              </a:rPr>
              <a:t>милли һәм әхлак тәрбиясе бирү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2624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3240360" cy="412987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1027" name="Picture 3" descr="F:\Фото үзем 18\IMG_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0551" y="1412776"/>
            <a:ext cx="2957098" cy="4077071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23528" y="5877273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Музыка </a:t>
            </a:r>
            <a:r>
              <a:rPr lang="tt-RU" dirty="0" smtClean="0">
                <a:solidFill>
                  <a:srgbClr val="FF0000"/>
                </a:solidFill>
              </a:rPr>
              <a:t>җитәкчесе</a:t>
            </a:r>
          </a:p>
          <a:p>
            <a:r>
              <a:rPr lang="tt-RU" dirty="0" smtClean="0">
                <a:solidFill>
                  <a:srgbClr val="FF0000"/>
                </a:solidFill>
              </a:rPr>
              <a:t>Мөслимова Г.Р</a:t>
            </a:r>
          </a:p>
          <a:p>
            <a:r>
              <a:rPr lang="tt-RU" dirty="0" smtClean="0">
                <a:solidFill>
                  <a:srgbClr val="FF0000"/>
                </a:solidFill>
              </a:rPr>
              <a:t>Беренче категорияле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8024" y="5661249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>
                <a:solidFill>
                  <a:srgbClr val="FF0000"/>
                </a:solidFill>
              </a:rPr>
              <a:t>Татар теленә өйрәтү буенча тәрбияче</a:t>
            </a:r>
          </a:p>
          <a:p>
            <a:r>
              <a:rPr lang="tt-RU" dirty="0" smtClean="0">
                <a:solidFill>
                  <a:srgbClr val="FF0000"/>
                </a:solidFill>
              </a:rPr>
              <a:t>Вилданова Г.Г</a:t>
            </a:r>
          </a:p>
          <a:p>
            <a:r>
              <a:rPr lang="tt-RU" dirty="0">
                <a:solidFill>
                  <a:srgbClr val="FF0000"/>
                </a:solidFill>
              </a:rPr>
              <a:t>Ю</a:t>
            </a:r>
            <a:r>
              <a:rPr lang="tt-RU" dirty="0" smtClean="0">
                <a:solidFill>
                  <a:srgbClr val="FF0000"/>
                </a:solidFill>
              </a:rPr>
              <a:t>гары категорияле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D:\карга боткасы\DSCN37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395536" y="1268760"/>
            <a:ext cx="8136904" cy="5328592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prstTxWarp prst="textStop">
              <a:avLst/>
            </a:prstTxWarp>
            <a:normAutofit fontScale="90000"/>
          </a:bodyPr>
          <a:lstStyle/>
          <a:p>
            <a:r>
              <a:rPr lang="tt-RU" dirty="0" smtClean="0">
                <a:solidFill>
                  <a:srgbClr val="FF0000"/>
                </a:solidFill>
              </a:rPr>
              <a:t>“Карга боткасы”бәйрәме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 descr="D:\карга боткасы\DSCN37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755576" y="1124744"/>
            <a:ext cx="7920880" cy="4969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ВСЁ\флешка 32\Карга боткасы\DSCN36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8064896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ВСЁ\флешка 32\Карга боткасы\DSCN36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170138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ВСЁ\флешка 32\Карга боткасы\DSCN37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01430"/>
            <a:ext cx="8208912" cy="53798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ВСЁ\флешка 32\Карга боткасы\DSCN37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352927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>
            <a:prstTxWarp prst="textStop">
              <a:avLst/>
            </a:prstTxWarp>
          </a:bodyPr>
          <a:lstStyle/>
          <a:p>
            <a:r>
              <a:rPr lang="tt-RU" dirty="0" smtClean="0">
                <a:solidFill>
                  <a:srgbClr val="FF0000"/>
                </a:solidFill>
              </a:rPr>
              <a:t>“Сабантуй” бәйрәме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user\Desktop\ВСЁ\флешка 32\Новая папка (4)\с флешки 8\Новая папка (3)\сабантуй 2\DSC_02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7992887" cy="49294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928670"/>
            <a:ext cx="4829180" cy="5197493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t-RU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Сабантуй</a:t>
            </a:r>
            <a:r>
              <a:rPr lang="tt-RU" b="1" dirty="0" smtClean="0">
                <a:latin typeface="Calibri" pitchFamily="34" charset="0"/>
              </a:rPr>
              <a:t> – татар халкының борынгыдан килгән иң күңелле, иң яраткан бәйрәме. Бу бәйрәм җәй башында, язгы чәчү сабан эшләре тәмамлангач болында уздырыла, һәм исеме дә “сабан” сүзеннән, “Сабан туе” дип йөртелә. Буыннардан-буыннарга күчеп, онытылмыйча сакланып калган бу күңелле бәйрәм бүгенге көндә Татарстаныбызда яшәүче барлык милләт халыкларының да яраткан бәйрәменә әверелде.</a:t>
            </a:r>
          </a:p>
          <a:p>
            <a:pPr>
              <a:buFont typeface="Wingdings" pitchFamily="2" charset="2"/>
              <a:buChar char="v"/>
            </a:pPr>
            <a:r>
              <a:rPr lang="tt-RU" b="1" dirty="0" smtClean="0">
                <a:latin typeface="Calibri" pitchFamily="34" charset="0"/>
              </a:rPr>
              <a:t>Ат чабышы, татарча көрәш, чүлмәк вату, багана башына менеп әтәч алу, сулы чиләкләр белән йөгерү, җырларда, биюдә, ярышу – болар бар да Сабан туе уеннары.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 descr="DSCN206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642918"/>
            <a:ext cx="3600450" cy="2700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3643314"/>
            <a:ext cx="3471863" cy="2603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ВСЁ\флешка 32\Новая папка (4)\с флешки 8\Новая папка (3)\сабантуй 2\DSC_0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4117162" cy="3888432"/>
          </a:xfrm>
          <a:prstGeom prst="rect">
            <a:avLst/>
          </a:prstGeom>
          <a:noFill/>
        </p:spPr>
      </p:pic>
      <p:pic>
        <p:nvPicPr>
          <p:cNvPr id="8195" name="Picture 3" descr="C:\Users\user\Desktop\ВСЁ\флешка 32\Новая папка (4)\с флешки 8\Новая папка (3)\сабантуй 2\DSC_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5" y="2564904"/>
            <a:ext cx="3814002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анные\Вильданова Г.Г\P10203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3888432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3" descr="E:\Данные\Вильданова Г.Г\DSC_03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76672"/>
            <a:ext cx="4032448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DSCN206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80945"/>
            <a:ext cx="3960440" cy="29164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сабантуй\DSC_0276 (20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2930" y="3789040"/>
            <a:ext cx="4281557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7"/>
            <a:ext cx="8229600" cy="157163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«Х</a:t>
            </a:r>
            <a:r>
              <a:rPr lang="tt-RU" b="1" i="1" dirty="0" smtClean="0">
                <a:latin typeface="Times New Roman" pitchFamily="18" charset="0"/>
                <a:cs typeface="Times New Roman" pitchFamily="18" charset="0"/>
              </a:rPr>
              <a:t>әтердән башка йолалар, тәрбиядән башка рухи хәзинә, рухи хәзинәдән башка шәхес, ә шәхестән башка халык тарихсыз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HP\Desktop\IMG-20220315-WA0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500306"/>
            <a:ext cx="5080460" cy="3807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</a:bodyPr>
          <a:lstStyle/>
          <a:p>
            <a:r>
              <a:rPr lang="tt-RU" dirty="0" smtClean="0">
                <a:solidFill>
                  <a:srgbClr val="FF0000"/>
                </a:solidFill>
              </a:rPr>
              <a:t>“И моңлы, </a:t>
            </a:r>
            <a:r>
              <a:rPr lang="tt-RU" smtClean="0">
                <a:solidFill>
                  <a:srgbClr val="FF0000"/>
                </a:solidFill>
              </a:rPr>
              <a:t>нурлы Тукай!”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3" descr="E:\Данные\Г.Тукай бэйрэме\DSCN40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922" t="8831" r="8601" b="4627"/>
          <a:stretch>
            <a:fillRect/>
          </a:stretch>
        </p:blipFill>
        <p:spPr bwMode="auto">
          <a:xfrm>
            <a:off x="467544" y="1268760"/>
            <a:ext cx="4104456" cy="2708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E:\Данные\Г.Тукай бэйрэме\DSCN4049.JPG"/>
          <p:cNvPicPr>
            <a:picLocks noChangeAspect="1" noChangeArrowheads="1"/>
          </p:cNvPicPr>
          <p:nvPr/>
        </p:nvPicPr>
        <p:blipFill>
          <a:blip r:embed="rId3" cstate="print"/>
          <a:srcRect l="12785" t="15896" r="11439" b="11439"/>
          <a:stretch>
            <a:fillRect/>
          </a:stretch>
        </p:blipFill>
        <p:spPr bwMode="auto">
          <a:xfrm>
            <a:off x="5004048" y="1196752"/>
            <a:ext cx="3851920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 descr="E:\Данные\Г.Тукай бэйрэме\DSCN4065.JPG"/>
          <p:cNvPicPr>
            <a:picLocks noChangeAspect="1" noChangeArrowheads="1"/>
          </p:cNvPicPr>
          <p:nvPr/>
        </p:nvPicPr>
        <p:blipFill>
          <a:blip r:embed="rId4" cstate="print"/>
          <a:srcRect t="2241" r="15956" b="21559"/>
          <a:stretch>
            <a:fillRect/>
          </a:stretch>
        </p:blipFill>
        <p:spPr bwMode="auto">
          <a:xfrm>
            <a:off x="539552" y="4221088"/>
            <a:ext cx="3888432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4" descr="E:\Данные\Г.Тукай бэйрэме\DSCN4062.JPG"/>
          <p:cNvPicPr>
            <a:picLocks noChangeAspect="1" noChangeArrowheads="1"/>
          </p:cNvPicPr>
          <p:nvPr/>
        </p:nvPicPr>
        <p:blipFill>
          <a:blip r:embed="rId5" cstate="print"/>
          <a:srcRect l="19252" t="9502" r="25883" b="20182"/>
          <a:stretch>
            <a:fillRect/>
          </a:stretch>
        </p:blipFill>
        <p:spPr bwMode="auto">
          <a:xfrm>
            <a:off x="4860032" y="4149080"/>
            <a:ext cx="4104456" cy="2524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hevron">
              <a:avLst/>
            </a:prstTxWarp>
          </a:bodyPr>
          <a:lstStyle/>
          <a:p>
            <a:r>
              <a:rPr lang="tt-RU" dirty="0" smtClean="0">
                <a:solidFill>
                  <a:srgbClr val="FF0000"/>
                </a:solidFill>
              </a:rPr>
              <a:t>“Туган телем – иркә гөлем”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6" descr="D:\туган тел\P10702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26" t="27950" r="27162" b="20601"/>
          <a:stretch>
            <a:fillRect/>
          </a:stretch>
        </p:blipFill>
        <p:spPr bwMode="auto">
          <a:xfrm>
            <a:off x="611560" y="1484784"/>
            <a:ext cx="3744416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 descr="D:\туган тел\P1070189.JPG"/>
          <p:cNvPicPr>
            <a:picLocks noChangeAspect="1" noChangeArrowheads="1"/>
          </p:cNvPicPr>
          <p:nvPr/>
        </p:nvPicPr>
        <p:blipFill>
          <a:blip r:embed="rId3" cstate="print"/>
          <a:srcRect r="23596" b="12913"/>
          <a:stretch>
            <a:fillRect/>
          </a:stretch>
        </p:blipFill>
        <p:spPr bwMode="auto">
          <a:xfrm>
            <a:off x="4644008" y="1412776"/>
            <a:ext cx="3888432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D:\туган тел\P1070185.JPG"/>
          <p:cNvPicPr>
            <a:picLocks noChangeAspect="1" noChangeArrowheads="1"/>
          </p:cNvPicPr>
          <p:nvPr/>
        </p:nvPicPr>
        <p:blipFill>
          <a:blip r:embed="rId4" cstate="print"/>
          <a:srcRect l="12309" t="22566" r="15891" b="21362"/>
          <a:stretch>
            <a:fillRect/>
          </a:stretch>
        </p:blipFill>
        <p:spPr bwMode="auto">
          <a:xfrm>
            <a:off x="1835696" y="4221088"/>
            <a:ext cx="5040560" cy="2636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  <a:normAutofit fontScale="90000"/>
          </a:bodyPr>
          <a:lstStyle/>
          <a:p>
            <a:r>
              <a:rPr lang="tt-RU" dirty="0" smtClean="0">
                <a:solidFill>
                  <a:srgbClr val="FF0000"/>
                </a:solidFill>
              </a:rPr>
              <a:t>“Шушы яктан, шушы туфрактан без”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E:\DCIM\106_PANA\P106067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756084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Семинар ВГГ\Театр\P10703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1196752"/>
            <a:ext cx="8208911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Семинар ВГГ\Театр\P10702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0"/>
            <a:ext cx="4605251" cy="3453938"/>
          </a:xfrm>
          <a:prstGeom prst="rect">
            <a:avLst/>
          </a:prstGeom>
          <a:noFill/>
        </p:spPr>
      </p:pic>
      <p:pic>
        <p:nvPicPr>
          <p:cNvPr id="5" name="Picture 3" descr="C:\Users\user\Desktop\Семинар ВГГ\Театр\P10702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571744"/>
            <a:ext cx="3850677" cy="28888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Семинар ВГГ\Театр\P10703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3816424" cy="2860399"/>
          </a:xfrm>
          <a:prstGeom prst="rect">
            <a:avLst/>
          </a:prstGeom>
          <a:noFill/>
        </p:spPr>
      </p:pic>
      <p:pic>
        <p:nvPicPr>
          <p:cNvPr id="5" name="Picture 2" descr="C:\Users\user\Desktop\Семинар ВГГ\Театр\P10702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284984"/>
            <a:ext cx="4021432" cy="3016074"/>
          </a:xfrm>
          <a:prstGeom prst="rect">
            <a:avLst/>
          </a:prstGeom>
          <a:noFill/>
        </p:spPr>
      </p:pic>
      <p:pic>
        <p:nvPicPr>
          <p:cNvPr id="6" name="Picture 3" descr="C:\Users\user\Desktop\Семинар ВГГ\Театр\P10703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60648"/>
            <a:ext cx="3581754" cy="2686042"/>
          </a:xfrm>
          <a:prstGeom prst="rect">
            <a:avLst/>
          </a:prstGeom>
          <a:noFill/>
        </p:spPr>
      </p:pic>
      <p:pic>
        <p:nvPicPr>
          <p:cNvPr id="7" name="Picture 2" descr="C:\Users\user\Desktop\Семинар ВГГ\Театр\P10703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284984"/>
            <a:ext cx="4114404" cy="30858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4" y="714356"/>
            <a:ext cx="4972056" cy="5411807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t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“Аулак өй” </a:t>
            </a:r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кичәсен дә без бик күңелле үткәрдек. Балалар татар халкының җырлы-биюле, уен җырларын башкардылар, татар халык биюләрен биеделәр, табышмаклар, мәкальләр әйтештеләр.</a:t>
            </a:r>
          </a:p>
          <a:p>
            <a:pPr>
              <a:buFont typeface="Wingdings" pitchFamily="2" charset="2"/>
              <a:buChar char="v"/>
            </a:pPr>
            <a:r>
              <a:rPr lang="tt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“Кичке уен”</a:t>
            </a:r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,</a:t>
            </a:r>
            <a:r>
              <a:rPr lang="tt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“Су юлында”</a:t>
            </a:r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бәйрәмнәре су, елга буйларында уздырыла торган булган. Яшьләр әйлән-бәйлән җырлары, уен, җырлы-биюле уеннар уйнаганнар, кара-каршы такмак әйтешкәннәр.</a:t>
            </a:r>
          </a:p>
          <a:p>
            <a:pPr>
              <a:buFont typeface="Wingdings" pitchFamily="2" charset="2"/>
              <a:buChar char="v"/>
            </a:pPr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“Кичке уен” бәйрәмендә без балалар белән “Кичке уен” йолаларын төгәл үтәргә тырыштык. “Кичке уен бәйрәме” әйлән-бәйлән җырлары, биюләр, җырлы-биюле уеннар, такмак, табышмак әйтешүләр белән үрелеп барды.</a:t>
            </a:r>
          </a:p>
          <a:p>
            <a:pPr>
              <a:buFont typeface="Wingdings" pitchFamily="2" charset="2"/>
              <a:buChar char="v"/>
            </a:pPr>
            <a:r>
              <a:rPr lang="tt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“Каз өмәсе”</a:t>
            </a:r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,</a:t>
            </a:r>
            <a:r>
              <a:rPr lang="tt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“Сөмбелә” </a:t>
            </a:r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бәйрәмнәрендә дә без татар халык фольклор әсәрләрен, татар халкының җырлы-биюле уен җырларын, әйлән-бәйлән җырларын, татар халкының биюләрен кулланабыз.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642918"/>
            <a:ext cx="3471863" cy="2603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357562"/>
            <a:ext cx="3360737" cy="25193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571481"/>
            <a:ext cx="7715304" cy="257176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t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  </a:t>
            </a:r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t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Соңгы елларда республикабызда булган уңай үзгәрешләр нәтиҗәсендә тарихыбыз, халкыбызның рухи хәзинәләре, традицияләре, гореф-гадәтләре  белән кызыксыну көчәя. Бу бәһасез рухи байлыгыбыз җәүһәрләре кешелеклелек, әхлакый кыйммәтләр тәрбияләүдә ышанычлы җирлек булып тора. Шуңа күрә тәрбия эшен гасырлар буе сыналган гореф-гадәтләргә, халыкның тәрбия тәҗрибәсенә, ягьни, халык педагогикасына нигезләнеп алып бару зарур.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F:\SAM_13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214686"/>
            <a:ext cx="3759895" cy="28199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1142984"/>
            <a:ext cx="4471990" cy="4214841"/>
          </a:xfrm>
        </p:spPr>
        <p:txBody>
          <a:bodyPr>
            <a:normAutofit fontScale="92500" lnSpcReduction="20000"/>
          </a:bodyPr>
          <a:lstStyle/>
          <a:p>
            <a:pPr marL="342900" lvl="7" indent="-342900">
              <a:buNone/>
            </a:pPr>
            <a:r>
              <a:rPr lang="tt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</a:t>
            </a:r>
            <a:r>
              <a:rPr lang="tt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Без, татар теленә өйрәтүче тәрбияче һәм музыка җитәкчесе  белән берлектә, татар теленә кызыксыну уята, туган телебезгә, туган илебезгә хөрмәт, мәхәббәт тәрбияли, татар халкының гореф-гадәтләрен, йолаларын, бәйрәмнәрен буыннардан – буыннарга тапшыра, бәйрәмнәргә хөрмәт, мәхәббәт , балаларны милли рухта тәрбияли алсак бик шат булыр идек.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РАУШАНИЯ РАШИТОВНА\Pictures\104_COPY\DSC014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428736"/>
            <a:ext cx="4039940" cy="3029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внимани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785794"/>
            <a:ext cx="4471990" cy="53403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t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Мин, Вилданова Гөлсирена Гамил кызы, Татарстан Республикасы Азнакай шәһәренең 5нче номерлы “Кояшкай” балалар бакчасында балаларны татар теленә өйрәтүче тәрбияче.</a:t>
            </a:r>
          </a:p>
          <a:p>
            <a:pPr marL="0" indent="0" algn="just">
              <a:buNone/>
            </a:pPr>
            <a:r>
              <a:rPr lang="tt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Минем методик темам: “ФГОС таләпләренә таянып, баларга театр эшчәнлеге аша әхлак тәрбиясе бирү”.</a:t>
            </a:r>
          </a:p>
          <a:p>
            <a:pPr marL="0" indent="0">
              <a:buNone/>
            </a:pPr>
            <a:r>
              <a:rPr lang="tt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 кредо: “Халыкның акыл-хәзинәсен, гореф-гадәтләрен, иң яхшы традицияләрен, мәдәниятын түкми-чәчми яшь буынга тапшыру”.</a:t>
            </a:r>
          </a:p>
          <a:p>
            <a:pPr marL="0" indent="0" algn="just">
              <a:buNone/>
            </a:pPr>
            <a:endParaRPr lang="tt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857232"/>
            <a:ext cx="390527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t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  </a:t>
            </a:r>
            <a:r>
              <a:rPr lang="tt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Максат: Балаларда татар халкына хөрмәт һәм аны ярату, кешелек дөн</a:t>
            </a:r>
            <a:r>
              <a:rPr lang="ru-RU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ьясыны</a:t>
            </a:r>
            <a:r>
              <a:rPr lang="tt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ң аралашу, белем чарасы буларак аңлы караш тәрбияләү, милли һәм әхлак тәрбиясе бирү.</a:t>
            </a:r>
          </a:p>
          <a:p>
            <a:pPr>
              <a:buNone/>
            </a:pPr>
            <a:r>
              <a:rPr lang="tt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Бурычлар: </a:t>
            </a:r>
          </a:p>
          <a:p>
            <a:pPr>
              <a:buNone/>
            </a:pPr>
            <a:r>
              <a:rPr lang="tt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Татар халкы белән горурлану хисләре, татар халкы бәйрәмнәренә хөрмәт тәрбияләү.</a:t>
            </a:r>
          </a:p>
          <a:p>
            <a:pPr>
              <a:buNone/>
            </a:pPr>
            <a:r>
              <a:rPr lang="tt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tt-RU" sz="2800" i="1" dirty="0" smtClean="0">
                <a:latin typeface="Times New Roman" pitchFamily="18" charset="0"/>
                <a:cs typeface="Times New Roman" pitchFamily="18" charset="0"/>
              </a:rPr>
              <a:t>Халкыбызның бай рухи дөн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ьясы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800" i="1" dirty="0" smtClean="0">
                <a:latin typeface="Times New Roman" pitchFamily="18" charset="0"/>
                <a:cs typeface="Times New Roman" pitchFamily="18" charset="0"/>
              </a:rPr>
              <a:t>белән танышуны дәвам итү.</a:t>
            </a:r>
          </a:p>
          <a:p>
            <a:pPr>
              <a:buNone/>
            </a:pPr>
            <a:r>
              <a:rPr lang="tt-RU" sz="2800" i="1" dirty="0" smtClean="0">
                <a:latin typeface="Times New Roman" pitchFamily="18" charset="0"/>
                <a:cs typeface="Times New Roman" pitchFamily="18" charset="0"/>
              </a:rPr>
              <a:t>3. Татар халык бәйрәмнәре һәм уеннары аша балаларның сөйләм телен үстерү, аралашу осталыгы һәм иҗади сәләт арасында бәйләнеш булдыру.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TriangleInverted">
              <a:avLst/>
            </a:prstTxWarp>
            <a:normAutofit/>
          </a:bodyPr>
          <a:lstStyle/>
          <a:p>
            <a:r>
              <a:rPr lang="tt-RU" sz="2800" dirty="0" smtClean="0">
                <a:solidFill>
                  <a:srgbClr val="FF0000"/>
                </a:solidFill>
              </a:rPr>
              <a:t>“Сөмбелә” бәйрәме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Picture 3" descr="F:\сомбеля УМК\P_20161026_0927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7776864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</a:t>
            </a:r>
            <a:r>
              <a:rPr lang="tt-RU" dirty="0" smtClean="0"/>
              <a:t>өмбелә” бәйрәме</a:t>
            </a:r>
            <a:endParaRPr lang="ru-RU" dirty="0"/>
          </a:p>
        </p:txBody>
      </p:sp>
      <p:pic>
        <p:nvPicPr>
          <p:cNvPr id="4" name="Picture 5" descr="F:\сомбеля УМК\P_20161026_0942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7920880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сомбеля УМК\P_20161026_0939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8208912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r>
              <a:rPr lang="tt-RU" dirty="0" smtClean="0">
                <a:solidFill>
                  <a:srgbClr val="FF0000"/>
                </a:solidFill>
              </a:rPr>
              <a:t>“Нәүрүз бәйрәме”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484784"/>
            <a:ext cx="3470564" cy="2601884"/>
          </a:xfrm>
          <a:prstGeom prst="round2DiagRect">
            <a:avLst/>
          </a:prstGeom>
          <a:ln w="57150">
            <a:solidFill>
              <a:srgbClr val="002060"/>
            </a:solidFill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4"/>
            <a:ext cx="3600400" cy="2517563"/>
          </a:xfrm>
          <a:prstGeom prst="flowChartDocument">
            <a:avLst/>
          </a:prstGeom>
          <a:noFill/>
          <a:ln w="63500" algn="in">
            <a:solidFill>
              <a:srgbClr val="002060"/>
            </a:solidFill>
            <a:miter lim="800000"/>
            <a:headEnd/>
            <a:tailEnd/>
          </a:ln>
          <a:effectLst>
            <a:outerShdw dist="99190" dir="3011666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Данные\Вильданова Г.Г\DSCN36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221088"/>
            <a:ext cx="3168352" cy="2376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Picture 3" descr="E:\Данные\Вильданова Г.Г\DSCN35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4149080"/>
            <a:ext cx="3323861" cy="24928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карга боткасы\DSCN37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395536" y="1340768"/>
            <a:ext cx="8280920" cy="5184576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427</Words>
  <Application>Microsoft Office PowerPoint</Application>
  <PresentationFormat>Экран (4:3)</PresentationFormat>
  <Paragraphs>32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Татар халык бәйрәмнәре аша балаларга  милли һәм әхлак тәрбиясе бирү</vt:lpstr>
      <vt:lpstr>Слайд 2</vt:lpstr>
      <vt:lpstr>Слайд 3</vt:lpstr>
      <vt:lpstr>Слайд 4</vt:lpstr>
      <vt:lpstr>“Сөмбелә” бәйрәме</vt:lpstr>
      <vt:lpstr>«Сөмбелә” бәйрәме</vt:lpstr>
      <vt:lpstr>Слайд 7</vt:lpstr>
      <vt:lpstr>“Нәүрүз бәйрәме”</vt:lpstr>
      <vt:lpstr>Слайд 9</vt:lpstr>
      <vt:lpstr>Слайд 10</vt:lpstr>
      <vt:lpstr>“Карга боткасы”бәйрәме</vt:lpstr>
      <vt:lpstr>Слайд 12</vt:lpstr>
      <vt:lpstr>Слайд 13</vt:lpstr>
      <vt:lpstr>Слайд 14</vt:lpstr>
      <vt:lpstr>Слайд 15</vt:lpstr>
      <vt:lpstr>“Сабантуй” бәйрәме</vt:lpstr>
      <vt:lpstr>Слайд 17</vt:lpstr>
      <vt:lpstr>Слайд 18</vt:lpstr>
      <vt:lpstr>Слайд 19</vt:lpstr>
      <vt:lpstr>“И моңлы, нурлы Тукай!”</vt:lpstr>
      <vt:lpstr>“Туган телем – иркә гөлем”</vt:lpstr>
      <vt:lpstr>“Шушы яктан, шушы туфрактан без”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HP</cp:lastModifiedBy>
  <cp:revision>17</cp:revision>
  <dcterms:created xsi:type="dcterms:W3CDTF">2020-02-11T10:24:39Z</dcterms:created>
  <dcterms:modified xsi:type="dcterms:W3CDTF">2022-03-20T17:16:04Z</dcterms:modified>
</cp:coreProperties>
</file>